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11EAB-8C88-4236-B019-5B2BF7AE9032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1921-8E48-402E-8130-0CC2B247A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1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1921-8E48-402E-8130-0CC2B247A7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1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5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2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9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4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5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9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7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2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B0F0">
                <a:alpha val="65000"/>
              </a:srgbClr>
            </a:gs>
            <a:gs pos="34000">
              <a:srgbClr val="00B0F0"/>
            </a:gs>
            <a:gs pos="62000">
              <a:srgbClr val="00B0F0"/>
            </a:gs>
            <a:gs pos="94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2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Arun</a:t>
            </a:r>
            <a:r>
              <a:rPr lang="en-US" dirty="0" smtClean="0"/>
              <a:t> R Nair</a:t>
            </a:r>
          </a:p>
          <a:p>
            <a:r>
              <a:rPr lang="en-US" dirty="0" smtClean="0"/>
              <a:t>Dept. of PM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4900" y="3230960"/>
            <a:ext cx="3804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 tumours</a:t>
            </a:r>
          </a:p>
        </p:txBody>
      </p:sp>
    </p:spTree>
    <p:extLst>
      <p:ext uri="{BB962C8B-B14F-4D97-AF65-F5344CB8AC3E}">
        <p14:creationId xmlns:p14="http://schemas.microsoft.com/office/powerpoint/2010/main" val="24780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10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142"/>
            <a:ext cx="1199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2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with poorly cohesive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(undifferentiated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that tend to infiltrate the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 wall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involve any part of the stomach,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the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cardia, and have a worse prognosis than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intestinal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type. Loss of expression of the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adhesion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 E-cadherin is the key event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carcinogenesis of diffuse gastric cancers. </a:t>
            </a:r>
            <a:endParaRPr lang="en-I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 type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gastric cancers, type 2 cancers have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frequencies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all geographic areas and occur in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younger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population.</a:t>
            </a:r>
          </a:p>
        </p:txBody>
      </p:sp>
    </p:spTree>
    <p:extLst>
      <p:ext uri="{BB962C8B-B14F-4D97-AF65-F5344CB8AC3E}">
        <p14:creationId xmlns:p14="http://schemas.microsoft.com/office/powerpoint/2010/main" val="7960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11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8224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  <a:p>
            <a:pPr algn="just"/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algn="just"/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carcinoma of the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stomach have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disease at the time of presentation. The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 of advanced disease is epigastric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pain, indistinguishable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pain of peptic ulcer disease; it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relieved by food and antacids. The pain can vary in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intensity, but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constant and severe, and there may also be</a:t>
            </a:r>
          </a:p>
          <a:p>
            <a:pPr algn="just"/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nausea, anorexia and weight loss. Vomiting is frequent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can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severe if the tumour encroaches on the pylorus.</a:t>
            </a:r>
          </a:p>
          <a:p>
            <a:pPr algn="just"/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Dysphagia can occur with tumours involving the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fundus. Gross </a:t>
            </a:r>
            <a:r>
              <a:rPr lang="en-IN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haematemesis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unusual, but anaemia from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occult blood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is frequent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12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304366"/>
            <a:ext cx="120485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pattern of symptoms is suggestive of early gastric cancer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Widely spreading submucosal gastric cancer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diffuse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thickening and rigidity of the stomach wall and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called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IN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linitis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plastica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 algn="just"/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can present at a late stage with malignant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ascites or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jaundice due to liver involvement. </a:t>
            </a:r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Metastases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in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bone, brain and lung, producing appropriate symptoms</a:t>
            </a:r>
            <a:endParaRPr lang="en-IN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7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13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8525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loss is often the dominant feature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patients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palpable epigastric mass with abdominal tenderness. </a:t>
            </a:r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palpable lymph node is sometimes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in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supraclavicular fossa (Virchow’s node, usually on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left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side) and metastases are present in up to one-third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patients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presentation. </a:t>
            </a:r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is the most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associated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dermatomyositis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acanthosis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nigricans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5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14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142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pPr algn="just"/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Gastroscopy .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Gastroscopy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performed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biopsies can be taken for histological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assessment. Positive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biopsies can be obtained in almost all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of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obvious carcinoma, but a negative biopsy does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out the diagnosis. For this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reason, 8–10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biopsies should be taken from suspicious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lesions. Superficial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brushings for cytology further improve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diagnostic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rate.</a:t>
            </a:r>
          </a:p>
        </p:txBody>
      </p:sp>
    </p:spTree>
    <p:extLst>
      <p:ext uri="{BB962C8B-B14F-4D97-AF65-F5344CB8AC3E}">
        <p14:creationId xmlns:p14="http://schemas.microsoft.com/office/powerpoint/2010/main" val="18285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15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18581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Staging</a:t>
            </a:r>
          </a:p>
          <a:p>
            <a:pPr algn="just"/>
            <a:r>
              <a:rPr lang="en-IN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 </a:t>
            </a:r>
            <a:r>
              <a:rPr lang="en-I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scan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chest and abdomen: CT with a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 water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can demonstrate gastric wall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thickening, lymphadenopathy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lung and liver </a:t>
            </a:r>
            <a:r>
              <a:rPr lang="en-I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secondaries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has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ability to determine the depth of local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 invasion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 </a:t>
            </a:r>
            <a:r>
              <a:rPr lang="en-I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Transabdominal ultrasound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demonstrate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masses, gastric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 thickening, lymphadenopathy and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I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secondaries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 </a:t>
            </a:r>
            <a:r>
              <a:rPr lang="en-I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Endoscopic ultrasound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useful for local staging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depth of penetration of the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through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gastric wall and extension into local lymph</a:t>
            </a:r>
          </a:p>
          <a:p>
            <a:pPr algn="just"/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nodes. It complements CT and ultrasound but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most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to confirm a cancer is confined to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superficial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mucosa, before endoscopic resection.</a:t>
            </a:r>
          </a:p>
          <a:p>
            <a:pPr algn="just"/>
            <a:r>
              <a:rPr lang="en-IN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 </a:t>
            </a:r>
            <a:r>
              <a:rPr lang="en-I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Laparoscopy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useful in patients being considered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surgery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exclude </a:t>
            </a:r>
            <a:r>
              <a:rPr lang="en-I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serosal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disease.</a:t>
            </a:r>
          </a:p>
          <a:p>
            <a:pPr algn="just"/>
            <a:r>
              <a:rPr lang="en-IN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 </a:t>
            </a:r>
            <a:r>
              <a:rPr lang="en-I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 and CT/PET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helpful in further delineation </a:t>
            </a:r>
            <a:r>
              <a:rPr lang="en-I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I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cancer.</a:t>
            </a:r>
            <a:endParaRPr lang="en-IN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3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16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470" y="699247"/>
            <a:ext cx="117796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TNM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 is used. The tumour grade (T)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depth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tumour invasion, N denotes the presence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absence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lymph nodes, M indicates presence or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of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metastases. </a:t>
            </a:r>
            <a:endParaRPr lang="en-IN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TNM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is then combined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stage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categories 0–4. At presentation, two-thirds of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are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stage 3 or 4, i.e. advanced disease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histological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of the tumour also determines survival.</a:t>
            </a:r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8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17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529870"/>
            <a:ext cx="8344365" cy="52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8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77" y="771436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with all cancers, treatment is discussed with a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team. Early non-ulcerated mucosal lesions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 endoscopically by either endoscopic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mucosal resection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endoscopic submucosal </a:t>
            </a:r>
            <a:r>
              <a:rPr lang="en-IN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desection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 remains the most effective form of treatment if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operative candidate.</a:t>
            </a:r>
          </a:p>
        </p:txBody>
      </p:sp>
    </p:spTree>
    <p:extLst>
      <p:ext uri="{BB962C8B-B14F-4D97-AF65-F5344CB8AC3E}">
        <p14:creationId xmlns:p14="http://schemas.microsoft.com/office/powerpoint/2010/main" val="204471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76" y="1721224"/>
            <a:ext cx="12084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ADENOCARCINOMA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is currently the fourth most common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found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 and the second leading cause of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related mortality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increases with age (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incidence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50–70 years), and it is rare under the age of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years.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in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is twice that in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women.</a:t>
            </a:r>
          </a:p>
          <a:p>
            <a:pPr algn="just"/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4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and pathogenesis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strong link between H. pylori infection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distal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 cancer. </a:t>
            </a:r>
            <a:r>
              <a:rPr lang="en-I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(spiral shaped, -</a:t>
            </a:r>
            <a:r>
              <a:rPr lang="en-I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I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organism,secreate</a:t>
            </a:r>
            <a:r>
              <a:rPr lang="en-IN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urease to chemical urea to ammonia)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pylori is recognized by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for Research in Cancer (</a:t>
            </a:r>
            <a:r>
              <a:rPr lang="en-IN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IARC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(definite) gastric carcinogen. </a:t>
            </a:r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pylori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causes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gastritis which eventually leads to</a:t>
            </a:r>
          </a:p>
          <a:p>
            <a:pPr algn="just"/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atrophic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gastritis and premalignant intestinal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metaplasia.</a:t>
            </a:r>
          </a:p>
          <a:p>
            <a:pPr algn="just"/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Epstein–Barr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is detected in 2–16% of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 cancers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worldwide, but its role in aetiology is not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understood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35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4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1013" y="137418"/>
            <a:ext cx="3780458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NORMAL GASTRIC MUCOSA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0261" y="1009248"/>
            <a:ext cx="373371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 infection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4588" y="1822452"/>
            <a:ext cx="286168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GASTRITIS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88025" y="2674772"/>
            <a:ext cx="303480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active gastritis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88347" y="3533217"/>
            <a:ext cx="232788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Atrophic gastritis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7842" y="4386610"/>
            <a:ext cx="272888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 metaplasia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5105" y="5324431"/>
            <a:ext cx="188064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DYSPLASIA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49662" y="6171768"/>
            <a:ext cx="459491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GASTRIC CANCER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5865720" y="4915618"/>
            <a:ext cx="282388" cy="28658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286" y="5840190"/>
            <a:ext cx="317019" cy="3048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288" y="643326"/>
            <a:ext cx="317019" cy="3048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288" y="1499407"/>
            <a:ext cx="317019" cy="3048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732" y="2334024"/>
            <a:ext cx="317019" cy="3048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732" y="3154398"/>
            <a:ext cx="317019" cy="3048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288" y="4030804"/>
            <a:ext cx="317019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5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933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Dietary factors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Diets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 salt probably increase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risk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Dietary nitrates can be converted into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nitrosamines by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 at neutral pH, and nitrosamines are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to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carcinogenic.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Nitrosamines are also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stomach of patients with </a:t>
            </a:r>
            <a:r>
              <a:rPr lang="en-IN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achlorhydria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an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cancer risk.</a:t>
            </a:r>
          </a:p>
          <a:p>
            <a:pPr algn="just"/>
            <a:r>
              <a:rPr lang="en-IN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 </a:t>
            </a:r>
            <a:r>
              <a:rPr lang="en-IN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tobacco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an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incidence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stomach cancer.</a:t>
            </a:r>
          </a:p>
          <a:p>
            <a:pPr algn="just"/>
            <a:r>
              <a:rPr lang="en-IN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IN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abnormality.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commonest is a loss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heterozygosity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LOH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 a cross chromosomal events that results in loss of the entire gene &amp; surrounding chromosomal region)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 suppressor genes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IN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 50% of cancers as well as in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pre-cancerous states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the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APC (</a:t>
            </a:r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Adenomatous Polyposis Coli- suppressor gene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gene. Some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families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diffuse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 cancer have been shown to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mutations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E-cadherin gene (</a:t>
            </a:r>
            <a:r>
              <a:rPr lang="en-IN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CDH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-1).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Epithelial Cadherin gene or </a:t>
            </a:r>
            <a:r>
              <a:rPr lang="en-IN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uvomorulin</a:t>
            </a:r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IN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protine</a:t>
            </a:r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IN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suppressor Gene)</a:t>
            </a:r>
          </a:p>
          <a:p>
            <a:pPr algn="just"/>
            <a:endParaRPr lang="en-IN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higher 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gastric cancer in blood group </a:t>
            </a:r>
            <a:r>
              <a:rPr lang="en-I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patients</a:t>
            </a:r>
            <a:r>
              <a:rPr lang="en-I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5845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First-degree relatives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patients with gastric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have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 to three-fold increased relative risk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developing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disease, but this may be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rather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inherited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Pernicious </a:t>
            </a:r>
            <a:r>
              <a:rPr lang="en-I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anaemia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carries a small increased risk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gastric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carcinoma due to the accompanying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atrophic gastritis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N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increased </a:t>
            </a:r>
            <a:r>
              <a:rPr lang="en-I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gastric cancer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gastrectomy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(postoperative stomach) whether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performed for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gastric or a duodenal ulcer, probably due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untreated </a:t>
            </a:r>
            <a:r>
              <a:rPr lang="en-I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pylori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infection.</a:t>
            </a:r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7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13647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gastric cancer</a:t>
            </a:r>
          </a:p>
          <a:p>
            <a:pPr algn="just"/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gastric cancer is defined as a carcinoma that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confined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mucosa or submucosa, regardless of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lymph node metastases. It is associated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5-year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 rates of approximately 90%, but many </a:t>
            </a:r>
            <a:r>
              <a:rPr lang="en-I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</a:t>
            </a:r>
            <a:r>
              <a:rPr lang="en-I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would have survived 5 years without treatment.</a:t>
            </a:r>
          </a:p>
        </p:txBody>
      </p:sp>
    </p:spTree>
    <p:extLst>
      <p:ext uri="{BB962C8B-B14F-4D97-AF65-F5344CB8AC3E}">
        <p14:creationId xmlns:p14="http://schemas.microsoft.com/office/powerpoint/2010/main" val="18163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8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918" y="242047"/>
            <a:ext cx="12044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</a:p>
          <a:p>
            <a:pPr algn="just"/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major types of gastric cancer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I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1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with well-formed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glandular structures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(differentiated). The tumours are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polypoid or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ulcerating lesions with heaped-up, rolled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edges. Intestinal metaplasia (change in form)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seen in the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 mucosa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often with </a:t>
            </a:r>
            <a:r>
              <a:rPr lang="en-I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pylori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type is more likely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involve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distal stomach and occur in patients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atrophic 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gastritis. It has a strong </a:t>
            </a:r>
            <a:r>
              <a:rPr lang="en-I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association</a:t>
            </a:r>
            <a:endParaRPr lang="en-I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80000"/>
                  </a:srgbClr>
                </a:solidFill>
              </a:rPr>
              <a:t>12/04/2018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>
                    <a:alpha val="80000"/>
                  </a:srgbClr>
                </a:solidFill>
              </a:rPr>
              <a:t>Gastro Intestinal Diseases       Dept. of PM                   SKHMC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9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8381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10</TotalTime>
  <Words>1407</Words>
  <Application>Microsoft Office PowerPoint</Application>
  <PresentationFormat>Widescreen</PresentationFormat>
  <Paragraphs>134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ARUN R NAIR</dc:creator>
  <cp:lastModifiedBy>Dr. ARUN R NAIR</cp:lastModifiedBy>
  <cp:revision>3</cp:revision>
  <dcterms:created xsi:type="dcterms:W3CDTF">2019-07-23T03:24:51Z</dcterms:created>
  <dcterms:modified xsi:type="dcterms:W3CDTF">2019-09-21T09:31:28Z</dcterms:modified>
</cp:coreProperties>
</file>